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tiff" ContentType="image/tiff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01" r:id="rId1"/>
    <p:sldMasterId id="2147483703" r:id="rId2"/>
    <p:sldMasterId id="2147483689" r:id="rId3"/>
  </p:sldMasterIdLst>
  <p:notesMasterIdLst>
    <p:notesMasterId r:id="rId15"/>
  </p:notesMasterIdLst>
  <p:handoutMasterIdLst>
    <p:handoutMasterId r:id="rId16"/>
  </p:handoutMasterIdLst>
  <p:sldIdLst>
    <p:sldId id="281" r:id="rId4"/>
    <p:sldId id="282" r:id="rId5"/>
    <p:sldId id="283" r:id="rId6"/>
    <p:sldId id="275" r:id="rId7"/>
    <p:sldId id="322" r:id="rId8"/>
    <p:sldId id="280" r:id="rId9"/>
    <p:sldId id="276" r:id="rId10"/>
    <p:sldId id="320" r:id="rId11"/>
    <p:sldId id="321" r:id="rId12"/>
    <p:sldId id="305" r:id="rId13"/>
    <p:sldId id="319" r:id="rId14"/>
  </p:sldIdLst>
  <p:sldSz cx="12192000" cy="6858000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71908" autoAdjust="0"/>
  </p:normalViewPr>
  <p:slideViewPr>
    <p:cSldViewPr snapToGrid="0">
      <p:cViewPr varScale="1">
        <p:scale>
          <a:sx n="79" d="100"/>
          <a:sy n="79" d="100"/>
        </p:scale>
        <p:origin x="-146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-3360" y="-96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6595A-F8D6-4475-B1C7-8525D316C3D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4" cy="498295"/>
          </a:xfrm>
          <a:prstGeom prst="rect">
            <a:avLst/>
          </a:prstGeom>
        </p:spPr>
        <p:txBody>
          <a:bodyPr vert="horz" lIns="95569" tIns="47785" rIns="95569" bIns="47785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4" cy="498295"/>
          </a:xfrm>
          <a:prstGeom prst="rect">
            <a:avLst/>
          </a:prstGeom>
        </p:spPr>
        <p:txBody>
          <a:bodyPr vert="horz" lIns="95569" tIns="47785" rIns="95569" bIns="47785" rtlCol="0"/>
          <a:lstStyle>
            <a:lvl1pPr algn="r">
              <a:defRPr sz="1300"/>
            </a:lvl1pPr>
          </a:lstStyle>
          <a:p>
            <a:fld id="{19B3A045-D59A-4269-A0F5-CD43E1C0A588}" type="datetimeFigureOut">
              <a:rPr lang="de-DE" smtClean="0"/>
              <a:pPr/>
              <a:t>12.11.2019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7888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9" tIns="47785" rIns="95569" bIns="4778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9487"/>
            <a:ext cx="5435600" cy="3910489"/>
          </a:xfrm>
          <a:prstGeom prst="rect">
            <a:avLst/>
          </a:prstGeom>
        </p:spPr>
        <p:txBody>
          <a:bodyPr vert="horz" lIns="95569" tIns="47785" rIns="95569" bIns="47785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8"/>
            <a:ext cx="2944284" cy="498294"/>
          </a:xfrm>
          <a:prstGeom prst="rect">
            <a:avLst/>
          </a:prstGeom>
        </p:spPr>
        <p:txBody>
          <a:bodyPr vert="horz" lIns="95569" tIns="47785" rIns="95569" bIns="47785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4" y="9433108"/>
            <a:ext cx="2944284" cy="498294"/>
          </a:xfrm>
          <a:prstGeom prst="rect">
            <a:avLst/>
          </a:prstGeom>
        </p:spPr>
        <p:txBody>
          <a:bodyPr vert="horz" lIns="95569" tIns="47785" rIns="95569" bIns="47785" rtlCol="0" anchor="b"/>
          <a:lstStyle>
            <a:lvl1pPr algn="r">
              <a:defRPr sz="1300"/>
            </a:lvl1pPr>
          </a:lstStyle>
          <a:p>
            <a:fld id="{C8DC067D-51D1-48CE-AB2B-9231D31DB2F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82011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1425"/>
            <a:ext cx="5957888" cy="33528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067D-51D1-48CE-AB2B-9231D31DB2F6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1425"/>
            <a:ext cx="5957888" cy="33528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067D-51D1-48CE-AB2B-9231D31DB2F6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10200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1425"/>
            <a:ext cx="5957888" cy="33528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067D-51D1-48CE-AB2B-9231D31DB2F6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1425"/>
            <a:ext cx="5957888" cy="33528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067D-51D1-48CE-AB2B-9231D31DB2F6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1425"/>
            <a:ext cx="5957888" cy="33528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067D-51D1-48CE-AB2B-9231D31DB2F6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1425"/>
            <a:ext cx="5957888" cy="33528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/>
              <a:buChar char="Ø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067D-51D1-48CE-AB2B-9231D31DB2F6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858995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1425"/>
            <a:ext cx="5957888" cy="33528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/>
              <a:buChar char="Ø"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067D-51D1-48CE-AB2B-9231D31DB2F6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12597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1425"/>
            <a:ext cx="5957888" cy="33528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067D-51D1-48CE-AB2B-9231D31DB2F6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42619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1425"/>
            <a:ext cx="5957888" cy="33528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067D-51D1-48CE-AB2B-9231D31DB2F6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4945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1425"/>
            <a:ext cx="5957888" cy="33528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/>
              <a:buNone/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067D-51D1-48CE-AB2B-9231D31DB2F6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4945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9100" y="1241425"/>
            <a:ext cx="5957888" cy="33528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067D-51D1-48CE-AB2B-9231D31DB2F6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04945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tif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1162" b="-22851"/>
          <a:stretch/>
        </p:blipFill>
        <p:spPr>
          <a:xfrm>
            <a:off x="0" y="-1169772"/>
            <a:ext cx="12384110" cy="89957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87248" y="6150583"/>
            <a:ext cx="881874" cy="521252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03784" y="6152351"/>
            <a:ext cx="702036" cy="57020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8214" y="5819527"/>
            <a:ext cx="1459042" cy="92466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xmlns="" id="{697882C2-B11C-4DD1-A60D-6C975B7E401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7738" y="6074527"/>
            <a:ext cx="959033" cy="681207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xmlns="" id="{C45D97C1-ADA7-474B-8E06-4C91A5814A41}"/>
              </a:ext>
            </a:extLst>
          </p:cNvPr>
          <p:cNvSpPr/>
          <p:nvPr userDrawn="1"/>
        </p:nvSpPr>
        <p:spPr>
          <a:xfrm>
            <a:off x="7980631" y="5908307"/>
            <a:ext cx="357181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6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Dieses Projekt wird aus Mitteln der Senatsverwaltung für Integration, Arbeit und Soziales finanziert.</a:t>
            </a:r>
          </a:p>
        </p:txBody>
      </p:sp>
      <p:pic>
        <p:nvPicPr>
          <p:cNvPr id="16" name="Grafik 12" descr="Z:\Projekte\2015-2018 IKMO\Öffentlichkeitsarbeit\Logos\SenIntArbSoz NEU GÜLTIG\Sen_InArSo_logo_hoch.jpg">
            <a:extLst>
              <a:ext uri="{FF2B5EF4-FFF2-40B4-BE49-F238E27FC236}">
                <a16:creationId xmlns:a16="http://schemas.microsoft.com/office/drawing/2014/main" xmlns="" id="{CB545A26-EA16-4068-9B87-FB7308A572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2665" y="6106031"/>
            <a:ext cx="814484" cy="51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8873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25319" y="0"/>
            <a:ext cx="12217319" cy="15404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2" y="101514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2" y="2421609"/>
            <a:ext cx="10515600" cy="340775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0339" y="5829367"/>
            <a:ext cx="1490309" cy="94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844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" y="-16760"/>
            <a:ext cx="12217314" cy="15216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2" y="101514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2" y="2421610"/>
            <a:ext cx="10515600" cy="343549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0339" y="5829367"/>
            <a:ext cx="1490309" cy="94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4047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" y="-16761"/>
            <a:ext cx="12217314" cy="15737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2" y="101514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2" y="1911180"/>
            <a:ext cx="10515600" cy="385530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0339" y="5829367"/>
            <a:ext cx="1490309" cy="94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2843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" y="-16761"/>
            <a:ext cx="12217316" cy="155723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2" y="101514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2" y="1911179"/>
            <a:ext cx="10515600" cy="3918189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0339" y="5829367"/>
            <a:ext cx="1490309" cy="94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9991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339" y="5829367"/>
            <a:ext cx="1490309" cy="94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1433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>
            <a:lvl1pPr>
              <a:defRPr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9" y="2339552"/>
            <a:ext cx="5157787" cy="5444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9" y="3064477"/>
            <a:ext cx="5157787" cy="3125186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2" y="2339552"/>
            <a:ext cx="5183188" cy="5444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2" y="3064477"/>
            <a:ext cx="5183188" cy="3125185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339" y="5829367"/>
            <a:ext cx="1490309" cy="94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0593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101514"/>
            <a:ext cx="1053508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18711" y="2611395"/>
            <a:ext cx="10554574" cy="3247404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339" y="5829367"/>
            <a:ext cx="1490309" cy="94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965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18711" y="2347784"/>
            <a:ext cx="10554574" cy="351101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0339" y="5829367"/>
            <a:ext cx="1490309" cy="94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1986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2" y="0"/>
            <a:ext cx="12257902" cy="1902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75400" y="208302"/>
            <a:ext cx="1909701" cy="1210268"/>
          </a:xfrm>
          <a:prstGeom prst="rect">
            <a:avLst/>
          </a:prstGeom>
        </p:spPr>
      </p:pic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>
          <a:xfrm>
            <a:off x="831852" y="1993558"/>
            <a:ext cx="10515600" cy="409609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323980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18711" y="2611395"/>
            <a:ext cx="10554574" cy="3247404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966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18711" y="2611395"/>
            <a:ext cx="10554574" cy="3247404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596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18711" y="2611395"/>
            <a:ext cx="10554574" cy="3247404"/>
          </a:xfr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314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2" y="1993558"/>
            <a:ext cx="10515600" cy="409609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548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" r="-1162" b="-53495"/>
          <a:stretch/>
        </p:blipFill>
        <p:spPr>
          <a:xfrm>
            <a:off x="0" y="0"/>
            <a:ext cx="12384110" cy="266082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1514"/>
            <a:ext cx="10439401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838202" y="1894703"/>
            <a:ext cx="10515600" cy="392944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0339" y="5829367"/>
            <a:ext cx="1490309" cy="94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7346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2661" y="-5943"/>
            <a:ext cx="12217321" cy="154047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2" y="101514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2" y="1894703"/>
            <a:ext cx="10515600" cy="392944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0339" y="5829367"/>
            <a:ext cx="1490309" cy="94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0293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"/>
            <a:ext cx="12192000" cy="156518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2" y="163849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2" y="1886465"/>
            <a:ext cx="10515600" cy="394290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0339" y="5829367"/>
            <a:ext cx="1490309" cy="94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685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" r="-1162" b="-53495"/>
          <a:stretch/>
        </p:blipFill>
        <p:spPr>
          <a:xfrm>
            <a:off x="0" y="0"/>
            <a:ext cx="12384110" cy="2660822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199" y="101514"/>
            <a:ext cx="85371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2" y="1825626"/>
            <a:ext cx="10515600" cy="4122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375400" y="208302"/>
            <a:ext cx="1909701" cy="121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200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8" r:id="rId2"/>
    <p:sldLayoutId id="2147483719" r:id="rId3"/>
    <p:sldLayoutId id="2147483720" r:id="rId4"/>
    <p:sldLayoutId id="2147483723" r:id="rId5"/>
    <p:sldLayoutId id="214748372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2" y="1015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2" y="1825626"/>
            <a:ext cx="10515600" cy="4122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4760" y="301964"/>
            <a:ext cx="1459042" cy="92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4861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199" y="101514"/>
            <a:ext cx="85371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2" y="1825626"/>
            <a:ext cx="10515600" cy="4122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xmlns="" val="235518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999068" y="176106"/>
            <a:ext cx="10176932" cy="41985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de-DE" altLang="de-DE" sz="4800" b="1" dirty="0">
                <a:solidFill>
                  <a:srgbClr val="002060"/>
                </a:solidFill>
              </a:rPr>
              <a:t>KALEIDOSKOP BERLIN</a:t>
            </a:r>
            <a:r>
              <a:rPr lang="de-DE" altLang="de-DE" sz="4800" b="1" i="1" dirty="0">
                <a:solidFill>
                  <a:srgbClr val="002060"/>
                </a:solidFill>
              </a:rPr>
              <a:t/>
            </a:r>
            <a:br>
              <a:rPr lang="de-DE" altLang="de-DE" sz="4800" b="1" i="1" dirty="0">
                <a:solidFill>
                  <a:srgbClr val="002060"/>
                </a:solidFill>
              </a:rPr>
            </a:br>
            <a:r>
              <a:rPr lang="de-DE" altLang="de-DE" sz="4800" b="1" i="1" dirty="0">
                <a:solidFill>
                  <a:srgbClr val="002060"/>
                </a:solidFill>
              </a:rPr>
              <a:t/>
            </a:r>
            <a:br>
              <a:rPr lang="de-DE" altLang="de-DE" sz="4800" b="1" i="1" dirty="0">
                <a:solidFill>
                  <a:srgbClr val="002060"/>
                </a:solidFill>
              </a:rPr>
            </a:br>
            <a:r>
              <a:rPr lang="de-DE" sz="4800" b="1" dirty="0">
                <a:solidFill>
                  <a:srgbClr val="002060"/>
                </a:solidFill>
              </a:rPr>
              <a:t>Nachweisführung </a:t>
            </a:r>
            <a:r>
              <a:rPr lang="de-DE" sz="4800" b="1" dirty="0" smtClean="0">
                <a:solidFill>
                  <a:srgbClr val="002060"/>
                </a:solidFill>
              </a:rPr>
              <a:t>öffentlich </a:t>
            </a:r>
            <a:r>
              <a:rPr lang="de-DE" sz="4800" b="1" smtClean="0">
                <a:solidFill>
                  <a:srgbClr val="002060"/>
                </a:solidFill>
              </a:rPr>
              <a:t>geförderter  Projekte</a:t>
            </a:r>
            <a:r>
              <a:rPr lang="de-DE" altLang="de-DE" sz="4800" b="1" i="1" dirty="0">
                <a:solidFill>
                  <a:srgbClr val="002060"/>
                </a:solidFill>
              </a:rPr>
              <a:t/>
            </a:r>
            <a:br>
              <a:rPr lang="de-DE" altLang="de-DE" sz="4800" b="1" i="1" dirty="0">
                <a:solidFill>
                  <a:srgbClr val="002060"/>
                </a:solidFill>
              </a:rPr>
            </a:br>
            <a:r>
              <a:rPr lang="de-DE" altLang="de-DE" b="1" i="1" dirty="0" smtClean="0">
                <a:solidFill>
                  <a:srgbClr val="002060"/>
                </a:solidFill>
              </a:rPr>
              <a:t>14.11.2019</a:t>
            </a:r>
            <a:r>
              <a:rPr lang="de-DE" altLang="de-DE" sz="4800" b="1" dirty="0">
                <a:solidFill>
                  <a:schemeClr val="tx2"/>
                </a:solidFill>
              </a:rPr>
              <a:t/>
            </a:r>
            <a:br>
              <a:rPr lang="de-DE" altLang="de-DE" sz="4800" b="1" dirty="0">
                <a:solidFill>
                  <a:schemeClr val="tx2"/>
                </a:solidFill>
              </a:rPr>
            </a:br>
            <a:r>
              <a:rPr lang="de-DE" sz="4800" b="1" dirty="0">
                <a:solidFill>
                  <a:srgbClr val="002060"/>
                </a:solidFill>
              </a:rPr>
              <a:t> </a:t>
            </a:r>
          </a:p>
          <a:p>
            <a:pPr lvl="0" algn="ctr">
              <a:lnSpc>
                <a:spcPct val="90000"/>
              </a:lnSpc>
              <a:spcBef>
                <a:spcPct val="0"/>
              </a:spcBef>
            </a:pPr>
            <a:endParaRPr lang="de-DE" sz="4800" b="1" dirty="0">
              <a:solidFill>
                <a:srgbClr val="00206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76E49690-83BC-4687-8137-39B4DDFE84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053174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endParaRPr lang="de-DE" altLang="de-DE" sz="2300" b="1" dirty="0"/>
          </a:p>
          <a:p>
            <a:pPr algn="r">
              <a:spcBef>
                <a:spcPts val="0"/>
              </a:spcBef>
            </a:pPr>
            <a:r>
              <a:rPr lang="de-DE" alt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Verband für interkulturelle Arbeit (VIA)</a:t>
            </a:r>
          </a:p>
          <a:p>
            <a:pPr algn="r">
              <a:spcBef>
                <a:spcPts val="0"/>
              </a:spcBef>
            </a:pPr>
            <a:r>
              <a:rPr lang="de-DE" alt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Regionalverband Berlin/Brandenburg e.V.</a:t>
            </a:r>
          </a:p>
          <a:p>
            <a:pPr algn="r">
              <a:spcBef>
                <a:spcPts val="0"/>
              </a:spcBef>
            </a:pPr>
            <a:r>
              <a:rPr lang="de-DE" alt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Holger Förster</a:t>
            </a:r>
          </a:p>
          <a:p>
            <a:pPr algn="r">
              <a:spcBef>
                <a:spcPts val="0"/>
              </a:spcBef>
            </a:pPr>
            <a:endParaRPr lang="de-DE" alt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r>
              <a:rPr lang="de-DE" altLang="de-DE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Türkischer Bund in Berlin-Brandenburg e.V. (TBB)</a:t>
            </a:r>
          </a:p>
          <a:p>
            <a:pPr algn="r">
              <a:spcBef>
                <a:spcPts val="0"/>
              </a:spcBef>
            </a:pPr>
            <a:r>
              <a:rPr lang="de-DE" alt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Sina Ural und Sophia Schmidt</a:t>
            </a:r>
            <a:endParaRPr lang="de-DE" alt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103968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8713" y="2611395"/>
            <a:ext cx="10664228" cy="3247404"/>
          </a:xfrm>
        </p:spPr>
        <p:txBody>
          <a:bodyPr/>
          <a:lstStyle/>
          <a:p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3445564" y="3244334"/>
            <a:ext cx="530087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5000" b="1" dirty="0">
                <a:solidFill>
                  <a:srgbClr val="002060"/>
                </a:solidFill>
                <a:latin typeface="+mj-lt"/>
              </a:rPr>
              <a:t>www.ikmo-berlin.de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xmlns="" id="{B992295D-4F7A-4508-89EA-F0618A819499}"/>
              </a:ext>
            </a:extLst>
          </p:cNvPr>
          <p:cNvSpPr txBox="1">
            <a:spLocks/>
          </p:cNvSpPr>
          <p:nvPr/>
        </p:nvSpPr>
        <p:spPr>
          <a:xfrm>
            <a:off x="1239444" y="138684"/>
            <a:ext cx="8537198" cy="1325563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IKMO – KALEIDOSKOP BERLIN – </a:t>
            </a:r>
            <a:r>
              <a:rPr kumimoji="0" lang="de-DE" sz="45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Nachweisführung von Projekten</a:t>
            </a:r>
          </a:p>
        </p:txBody>
      </p:sp>
    </p:spTree>
    <p:extLst>
      <p:ext uri="{BB962C8B-B14F-4D97-AF65-F5344CB8AC3E}">
        <p14:creationId xmlns:p14="http://schemas.microsoft.com/office/powerpoint/2010/main" xmlns="" val="484056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655609" y="1896842"/>
            <a:ext cx="11076316" cy="1422091"/>
          </a:xfrm>
        </p:spPr>
        <p:txBody>
          <a:bodyPr anchor="ctr">
            <a:normAutofit/>
          </a:bodyPr>
          <a:lstStyle/>
          <a:p>
            <a:r>
              <a:rPr lang="de-DE" sz="5000" dirty="0">
                <a:solidFill>
                  <a:srgbClr val="002060"/>
                </a:solidFill>
                <a:cs typeface="Arial" pitchFamily="34" charset="0"/>
              </a:rPr>
              <a:t>Vielen Dank für die Aufmerksamkeit! </a:t>
            </a:r>
          </a:p>
        </p:txBody>
      </p:sp>
    </p:spTree>
    <p:extLst>
      <p:ext uri="{BB962C8B-B14F-4D97-AF65-F5344CB8AC3E}">
        <p14:creationId xmlns:p14="http://schemas.microsoft.com/office/powerpoint/2010/main" xmlns="" val="332029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838202" y="1894703"/>
            <a:ext cx="10515600" cy="3929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6" name="Inhaltsplatzhalter 4"/>
          <p:cNvSpPr txBox="1">
            <a:spLocks/>
          </p:cNvSpPr>
          <p:nvPr/>
        </p:nvSpPr>
        <p:spPr>
          <a:xfrm>
            <a:off x="788231" y="2565675"/>
            <a:ext cx="10554574" cy="3247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1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INHALT</a:t>
            </a:r>
            <a:endParaRPr kumimoji="0" lang="de-DE" sz="16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14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441325" marR="0" lvl="0" indent="-4413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800" b="1" noProof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1</a:t>
            </a:r>
            <a:r>
              <a:rPr lang="de-DE" sz="2800" noProof="0" dirty="0" smtClean="0">
                <a:solidFill>
                  <a:srgbClr val="002060"/>
                </a:solidFill>
                <a:latin typeface="+mj-lt"/>
              </a:rPr>
              <a:t>	Unter welchen Voraussetzungen vergibt die öffentliche Hand Fördermittel?</a:t>
            </a:r>
          </a:p>
          <a:p>
            <a:pPr marL="441325" marR="0" lvl="0" indent="-4413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2</a:t>
            </a:r>
            <a:r>
              <a:rPr lang="de-DE" sz="2800" dirty="0" smtClean="0">
                <a:solidFill>
                  <a:srgbClr val="002060"/>
                </a:solidFill>
                <a:latin typeface="+mj-lt"/>
              </a:rPr>
              <a:t>	Projektbewilligung – und jetzt?</a:t>
            </a:r>
          </a:p>
          <a:p>
            <a:pPr marL="441325" marR="0" lvl="0" indent="-44132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	Was ist mit</a:t>
            </a:r>
            <a:r>
              <a:rPr kumimoji="0" lang="de-DE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den Fördermitteln geschehen?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90804" y="199644"/>
            <a:ext cx="8537198" cy="1325563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IKMO – KALEIDOSKOP BERLIN – </a:t>
            </a:r>
            <a:r>
              <a:rPr kumimoji="0" lang="de-DE" sz="4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Nachweisführung von Projekten</a:t>
            </a:r>
          </a:p>
        </p:txBody>
      </p:sp>
    </p:spTree>
    <p:extLst>
      <p:ext uri="{BB962C8B-B14F-4D97-AF65-F5344CB8AC3E}">
        <p14:creationId xmlns:p14="http://schemas.microsoft.com/office/powerpoint/2010/main" xmlns="" val="2124183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/>
          <p:cNvSpPr txBox="1">
            <a:spLocks/>
          </p:cNvSpPr>
          <p:nvPr/>
        </p:nvSpPr>
        <p:spPr>
          <a:xfrm>
            <a:off x="800100" y="1894703"/>
            <a:ext cx="10515600" cy="3929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9" name="Inhaltsplatzhalter 4"/>
          <p:cNvSpPr txBox="1">
            <a:spLocks/>
          </p:cNvSpPr>
          <p:nvPr/>
        </p:nvSpPr>
        <p:spPr>
          <a:xfrm>
            <a:off x="483431" y="1973020"/>
            <a:ext cx="10554574" cy="4077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2400" b="1" noProof="0" dirty="0">
              <a:solidFill>
                <a:srgbClr val="002060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2400" b="1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1. </a:t>
            </a:r>
            <a:r>
              <a:rPr lang="de-DE" sz="24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 	</a:t>
            </a:r>
            <a:r>
              <a:rPr lang="de-DE" sz="2400" b="1" noProof="0" dirty="0" smtClean="0">
                <a:solidFill>
                  <a:srgbClr val="002060"/>
                </a:solidFill>
                <a:latin typeface="+mj-lt"/>
              </a:rPr>
              <a:t>R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echtliche 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Grundlagen</a:t>
            </a:r>
            <a:endParaRPr lang="de-DE" sz="2400" b="1" dirty="0">
              <a:solidFill>
                <a:srgbClr val="002060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400" b="1" dirty="0">
              <a:solidFill>
                <a:srgbClr val="002060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400" b="1" dirty="0" smtClean="0">
                <a:solidFill>
                  <a:srgbClr val="002060"/>
                </a:solidFill>
                <a:latin typeface="+mj-lt"/>
              </a:rPr>
              <a:t>	BHO </a:t>
            </a:r>
            <a:r>
              <a:rPr lang="de-DE" sz="2400" b="1" dirty="0">
                <a:solidFill>
                  <a:srgbClr val="002060"/>
                </a:solidFill>
                <a:latin typeface="+mj-lt"/>
              </a:rPr>
              <a:t>§23 + §44</a:t>
            </a:r>
          </a:p>
          <a:p>
            <a:pPr lvl="3">
              <a:lnSpc>
                <a:spcPct val="90000"/>
              </a:lnSpc>
              <a:spcBef>
                <a:spcPts val="1000"/>
              </a:spcBef>
            </a:pPr>
            <a:r>
              <a:rPr lang="de-DE" sz="2400" dirty="0">
                <a:solidFill>
                  <a:srgbClr val="002060"/>
                </a:solidFill>
                <a:latin typeface="+mj-lt"/>
              </a:rPr>
              <a:t>Erhebliches  Interesse, welches ohne die Zuwendungen nicht oder nicht im notwendigen Umfang befriedigt werden kann (§23)</a:t>
            </a:r>
          </a:p>
          <a:p>
            <a:pPr lvl="3">
              <a:lnSpc>
                <a:spcPct val="90000"/>
              </a:lnSpc>
              <a:spcBef>
                <a:spcPts val="1000"/>
              </a:spcBef>
            </a:pPr>
            <a:r>
              <a:rPr lang="de-DE" sz="2400" dirty="0">
                <a:solidFill>
                  <a:srgbClr val="002060"/>
                </a:solidFill>
                <a:latin typeface="+mj-lt"/>
              </a:rPr>
              <a:t>Zweckentsprechende Verwendung ist nachzuweisen </a:t>
            </a:r>
            <a:r>
              <a:rPr lang="de-DE" sz="2400" dirty="0" smtClean="0">
                <a:solidFill>
                  <a:srgbClr val="002060"/>
                </a:solidFill>
                <a:latin typeface="+mj-lt"/>
              </a:rPr>
              <a:t>+ </a:t>
            </a:r>
            <a:r>
              <a:rPr lang="de-DE" sz="2400" dirty="0">
                <a:solidFill>
                  <a:srgbClr val="002060"/>
                </a:solidFill>
                <a:latin typeface="+mj-lt"/>
              </a:rPr>
              <a:t>Prüfungsrecht der zuwendungsgebenden Stelle (§44)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xmlns="" id="{AB54AEB2-BE65-4866-992F-BE35640BC393}"/>
              </a:ext>
            </a:extLst>
          </p:cNvPr>
          <p:cNvSpPr txBox="1">
            <a:spLocks/>
          </p:cNvSpPr>
          <p:nvPr/>
        </p:nvSpPr>
        <p:spPr>
          <a:xfrm>
            <a:off x="1361364" y="182880"/>
            <a:ext cx="8537198" cy="132556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Voraussetzungen für die Vergabe von öffentlichen Fördermitteln</a:t>
            </a:r>
            <a:endParaRPr kumimoji="0" lang="de-DE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87680" y="228600"/>
            <a:ext cx="8686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</a:t>
            </a:r>
            <a:endParaRPr lang="de-DE" sz="39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0" name="Gleichschenkliges Dreieck 9"/>
          <p:cNvSpPr/>
          <p:nvPr/>
        </p:nvSpPr>
        <p:spPr>
          <a:xfrm rot="5400000">
            <a:off x="1413510" y="4034790"/>
            <a:ext cx="571500" cy="198120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Gleichschenkliges Dreieck 12"/>
          <p:cNvSpPr/>
          <p:nvPr/>
        </p:nvSpPr>
        <p:spPr>
          <a:xfrm rot="5400000">
            <a:off x="1413510" y="4842510"/>
            <a:ext cx="571500" cy="198120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179958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4"/>
          <p:cNvSpPr txBox="1">
            <a:spLocks/>
          </p:cNvSpPr>
          <p:nvPr/>
        </p:nvSpPr>
        <p:spPr>
          <a:xfrm>
            <a:off x="468191" y="2018740"/>
            <a:ext cx="10554574" cy="4077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2400" b="1" noProof="0" dirty="0">
              <a:solidFill>
                <a:srgbClr val="002060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24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1.2 	</a:t>
            </a:r>
            <a:r>
              <a:rPr lang="de-DE" sz="2400" b="1" noProof="0" dirty="0" smtClean="0">
                <a:solidFill>
                  <a:srgbClr val="002060"/>
                </a:solidFill>
                <a:latin typeface="+mj-lt"/>
              </a:rPr>
              <a:t>Vergabeverfahren</a:t>
            </a:r>
            <a:endParaRPr lang="de-DE" sz="2400" b="1" dirty="0">
              <a:solidFill>
                <a:srgbClr val="002060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400" b="1" dirty="0">
              <a:solidFill>
                <a:srgbClr val="002060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400" b="1" dirty="0" smtClean="0">
                <a:solidFill>
                  <a:srgbClr val="002060"/>
                </a:solidFill>
                <a:latin typeface="+mj-lt"/>
              </a:rPr>
              <a:t>	Programmausschreibung</a:t>
            </a:r>
            <a:endParaRPr lang="de-DE" sz="2400" b="1" dirty="0">
              <a:solidFill>
                <a:srgbClr val="002060"/>
              </a:solidFill>
              <a:latin typeface="+mj-lt"/>
            </a:endParaRPr>
          </a:p>
          <a:p>
            <a:pPr lvl="3">
              <a:lnSpc>
                <a:spcPct val="150000"/>
              </a:lnSpc>
              <a:spcBef>
                <a:spcPts val="1000"/>
              </a:spcBef>
            </a:pPr>
            <a:r>
              <a:rPr lang="de-DE" sz="2400" dirty="0">
                <a:solidFill>
                  <a:srgbClr val="002060"/>
                </a:solidFill>
                <a:latin typeface="+mj-lt"/>
              </a:rPr>
              <a:t>Interesse und Bedingungen </a:t>
            </a:r>
            <a:endParaRPr lang="de-DE" sz="1200" dirty="0">
              <a:solidFill>
                <a:srgbClr val="002060"/>
              </a:solidFill>
              <a:latin typeface="+mj-lt"/>
            </a:endParaRPr>
          </a:p>
          <a:p>
            <a:pPr lvl="3">
              <a:lnSpc>
                <a:spcPct val="150000"/>
              </a:lnSpc>
              <a:spcBef>
                <a:spcPts val="1000"/>
              </a:spcBef>
            </a:pPr>
            <a:r>
              <a:rPr lang="de-DE" sz="2400" dirty="0">
                <a:solidFill>
                  <a:srgbClr val="002060"/>
                </a:solidFill>
                <a:latin typeface="+mj-lt"/>
              </a:rPr>
              <a:t>Antragsverfahren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400" b="1" dirty="0">
              <a:solidFill>
                <a:srgbClr val="002060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400" b="1" dirty="0">
                <a:solidFill>
                  <a:srgbClr val="002060"/>
                </a:solidFill>
                <a:latin typeface="+mj-lt"/>
              </a:rPr>
              <a:t>	       	</a:t>
            </a:r>
          </a:p>
        </p:txBody>
      </p:sp>
      <p:sp>
        <p:nvSpPr>
          <p:cNvPr id="7" name="Rechteck 6"/>
          <p:cNvSpPr/>
          <p:nvPr/>
        </p:nvSpPr>
        <p:spPr>
          <a:xfrm>
            <a:off x="1371600" y="172729"/>
            <a:ext cx="7452360" cy="11726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900" b="1" dirty="0" smtClean="0">
                <a:solidFill>
                  <a:srgbClr val="002060"/>
                </a:solidFill>
                <a:latin typeface="+mj-lt"/>
              </a:rPr>
              <a:t>Voraussetzungen für die Vergabe von öffentlichen Fördermitteln</a:t>
            </a:r>
            <a:endParaRPr lang="de-DE" sz="39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87680" y="198120"/>
            <a:ext cx="8686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</a:t>
            </a:r>
            <a:endParaRPr lang="de-DE" sz="39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Gleichschenkliges Dreieck 8"/>
          <p:cNvSpPr/>
          <p:nvPr/>
        </p:nvSpPr>
        <p:spPr>
          <a:xfrm rot="5400000">
            <a:off x="1383030" y="4126230"/>
            <a:ext cx="571500" cy="198120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/>
          <p:cNvSpPr/>
          <p:nvPr/>
        </p:nvSpPr>
        <p:spPr>
          <a:xfrm rot="5400000">
            <a:off x="1383030" y="4766310"/>
            <a:ext cx="571500" cy="198120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227020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4"/>
          <p:cNvSpPr txBox="1">
            <a:spLocks/>
          </p:cNvSpPr>
          <p:nvPr/>
        </p:nvSpPr>
        <p:spPr>
          <a:xfrm>
            <a:off x="346271" y="2018740"/>
            <a:ext cx="10554574" cy="4077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2400" b="1" noProof="0" dirty="0">
              <a:solidFill>
                <a:srgbClr val="002060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24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1.3</a:t>
            </a:r>
            <a:r>
              <a:rPr lang="de-DE" sz="2400" b="1" dirty="0">
                <a:solidFill>
                  <a:srgbClr val="002060"/>
                </a:solidFill>
                <a:latin typeface="+mj-lt"/>
              </a:rPr>
              <a:t>	</a:t>
            </a:r>
            <a:r>
              <a:rPr lang="de-DE" sz="2400" b="1" noProof="0" dirty="0" smtClean="0">
                <a:solidFill>
                  <a:srgbClr val="002060"/>
                </a:solidFill>
                <a:latin typeface="+mj-lt"/>
              </a:rPr>
              <a:t> Finanzierungsarten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2400" b="1" dirty="0" smtClean="0">
              <a:solidFill>
                <a:srgbClr val="002060"/>
              </a:solidFill>
              <a:latin typeface="+mj-lt"/>
            </a:endParaRPr>
          </a:p>
          <a:p>
            <a:pPr marL="1714500" lvl="3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de-DE" sz="2400" dirty="0" smtClean="0">
                <a:solidFill>
                  <a:srgbClr val="002060"/>
                </a:solidFill>
                <a:latin typeface="+mj-lt"/>
              </a:rPr>
              <a:t>Vollfinanzierung</a:t>
            </a:r>
          </a:p>
          <a:p>
            <a:pPr marL="1714500" lvl="3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de-DE" sz="2400" dirty="0" err="1" smtClean="0">
                <a:solidFill>
                  <a:srgbClr val="002060"/>
                </a:solidFill>
                <a:latin typeface="+mj-lt"/>
              </a:rPr>
              <a:t>Festbetragsfinanzierung</a:t>
            </a:r>
            <a:endParaRPr lang="de-DE" sz="2400" dirty="0">
              <a:solidFill>
                <a:srgbClr val="002060"/>
              </a:solidFill>
              <a:latin typeface="+mj-lt"/>
            </a:endParaRPr>
          </a:p>
          <a:p>
            <a:pPr marL="1714500" lvl="3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de-DE" sz="2400" dirty="0">
                <a:solidFill>
                  <a:srgbClr val="002060"/>
                </a:solidFill>
                <a:latin typeface="+mj-lt"/>
              </a:rPr>
              <a:t>Anteilsfinanzierung</a:t>
            </a:r>
          </a:p>
          <a:p>
            <a:pPr marL="1714500" lvl="3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de-DE" sz="2400" dirty="0">
                <a:solidFill>
                  <a:srgbClr val="002060"/>
                </a:solidFill>
                <a:latin typeface="+mj-lt"/>
              </a:rPr>
              <a:t>Fehlbedarfsfinanzierung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400" b="1" dirty="0">
                <a:solidFill>
                  <a:srgbClr val="002060"/>
                </a:solidFill>
                <a:latin typeface="+mj-lt"/>
              </a:rPr>
              <a:t>	       	</a:t>
            </a:r>
          </a:p>
        </p:txBody>
      </p:sp>
      <p:sp>
        <p:nvSpPr>
          <p:cNvPr id="4" name="Rechteck 3"/>
          <p:cNvSpPr/>
          <p:nvPr/>
        </p:nvSpPr>
        <p:spPr>
          <a:xfrm>
            <a:off x="1234440" y="218449"/>
            <a:ext cx="7452360" cy="11726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900" b="1" dirty="0" smtClean="0">
                <a:solidFill>
                  <a:srgbClr val="002060"/>
                </a:solidFill>
                <a:latin typeface="+mj-lt"/>
              </a:rPr>
              <a:t>Voraussetzungen für die Vergabe von öffentlichen Fördermitteln</a:t>
            </a:r>
            <a:endParaRPr lang="de-DE" sz="39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65760" y="198120"/>
            <a:ext cx="8686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</a:t>
            </a:r>
            <a:endParaRPr lang="de-DE" sz="39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086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4"/>
          <p:cNvSpPr txBox="1">
            <a:spLocks/>
          </p:cNvSpPr>
          <p:nvPr/>
        </p:nvSpPr>
        <p:spPr>
          <a:xfrm>
            <a:off x="391991" y="2049220"/>
            <a:ext cx="10554574" cy="4077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2400" b="1" noProof="0" dirty="0">
              <a:solidFill>
                <a:srgbClr val="002060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2.1</a:t>
            </a:r>
            <a:r>
              <a:rPr lang="de-DE" sz="2400" b="1" dirty="0" smtClean="0">
                <a:solidFill>
                  <a:srgbClr val="002060"/>
                </a:solidFill>
                <a:latin typeface="+mj-lt"/>
              </a:rPr>
              <a:t> 	</a:t>
            </a:r>
            <a:r>
              <a:rPr lang="de-DE" sz="2400" b="1" noProof="0" dirty="0" smtClean="0">
                <a:solidFill>
                  <a:srgbClr val="002060"/>
                </a:solidFill>
                <a:latin typeface="+mj-lt"/>
              </a:rPr>
              <a:t>Rechtlicher </a:t>
            </a:r>
            <a:r>
              <a:rPr lang="de-DE" sz="2400" b="1" noProof="0" dirty="0">
                <a:solidFill>
                  <a:srgbClr val="002060"/>
                </a:solidFill>
                <a:latin typeface="+mj-lt"/>
              </a:rPr>
              <a:t>Rahmen</a:t>
            </a:r>
            <a:endParaRPr lang="de-DE" sz="2400" b="1" dirty="0">
              <a:solidFill>
                <a:srgbClr val="002060"/>
              </a:solidFill>
              <a:latin typeface="+mj-lt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de-DE" sz="2400" b="1" dirty="0">
                <a:solidFill>
                  <a:srgbClr val="002060"/>
                </a:solidFill>
                <a:latin typeface="+mj-lt"/>
              </a:rPr>
              <a:t>	</a:t>
            </a:r>
            <a:endParaRPr lang="de-DE" sz="2400" b="1" dirty="0" smtClean="0">
              <a:solidFill>
                <a:srgbClr val="002060"/>
              </a:solidFill>
              <a:latin typeface="+mj-lt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de-DE" sz="2400" b="1" dirty="0" smtClean="0">
                <a:solidFill>
                  <a:srgbClr val="002060"/>
                </a:solidFill>
                <a:latin typeface="+mj-lt"/>
              </a:rPr>
              <a:t>	Zuwendungsbescheid</a:t>
            </a:r>
            <a:endParaRPr lang="de-DE" sz="2400" b="1" dirty="0">
              <a:solidFill>
                <a:srgbClr val="002060"/>
              </a:solidFill>
              <a:latin typeface="+mj-lt"/>
            </a:endParaRPr>
          </a:p>
          <a:p>
            <a:pPr lvl="3">
              <a:lnSpc>
                <a:spcPct val="150000"/>
              </a:lnSpc>
              <a:spcBef>
                <a:spcPts val="1000"/>
              </a:spcBef>
            </a:pPr>
            <a:r>
              <a:rPr lang="de-DE" sz="2400" dirty="0" smtClean="0">
                <a:solidFill>
                  <a:srgbClr val="002060"/>
                </a:solidFill>
                <a:latin typeface="+mj-lt"/>
              </a:rPr>
              <a:t>Bedingungen </a:t>
            </a:r>
            <a:r>
              <a:rPr lang="de-DE" sz="2400" dirty="0">
                <a:solidFill>
                  <a:srgbClr val="002060"/>
                </a:solidFill>
                <a:latin typeface="+mj-lt"/>
              </a:rPr>
              <a:t>der Zuwendung </a:t>
            </a:r>
          </a:p>
          <a:p>
            <a:pPr lvl="3">
              <a:lnSpc>
                <a:spcPct val="150000"/>
              </a:lnSpc>
              <a:spcBef>
                <a:spcPts val="1000"/>
              </a:spcBef>
            </a:pPr>
            <a:r>
              <a:rPr lang="de-DE" sz="2400" dirty="0" smtClean="0">
                <a:solidFill>
                  <a:srgbClr val="002060"/>
                </a:solidFill>
                <a:latin typeface="+mj-lt"/>
              </a:rPr>
              <a:t>Antrag </a:t>
            </a:r>
            <a:r>
              <a:rPr lang="de-DE" sz="2400" dirty="0">
                <a:solidFill>
                  <a:srgbClr val="002060"/>
                </a:solidFill>
                <a:latin typeface="+mj-lt"/>
              </a:rPr>
              <a:t>und Finanzplan als verbindlicher Bestandteil</a:t>
            </a:r>
            <a:endParaRPr lang="de-DE" sz="2400" b="1" dirty="0">
              <a:solidFill>
                <a:srgbClr val="002060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400" b="1" dirty="0">
                <a:solidFill>
                  <a:srgbClr val="002060"/>
                </a:solidFill>
                <a:latin typeface="+mj-lt"/>
              </a:rPr>
              <a:t>	       	</a:t>
            </a:r>
          </a:p>
        </p:txBody>
      </p:sp>
      <p:sp>
        <p:nvSpPr>
          <p:cNvPr id="7" name="Rechteck 6"/>
          <p:cNvSpPr/>
          <p:nvPr/>
        </p:nvSpPr>
        <p:spPr>
          <a:xfrm>
            <a:off x="1325880" y="458043"/>
            <a:ext cx="7452360" cy="6324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900" b="1" dirty="0" smtClean="0">
                <a:solidFill>
                  <a:srgbClr val="002060"/>
                </a:solidFill>
                <a:latin typeface="+mj-lt"/>
              </a:rPr>
              <a:t>Projektbewilligung – und jetzt?</a:t>
            </a:r>
            <a:endParaRPr lang="de-DE" sz="39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5760" y="426720"/>
            <a:ext cx="8686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</a:t>
            </a:r>
            <a:endParaRPr lang="de-DE" sz="39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9" name="Gleichschenkliges Dreieck 8"/>
          <p:cNvSpPr/>
          <p:nvPr/>
        </p:nvSpPr>
        <p:spPr>
          <a:xfrm rot="5400000">
            <a:off x="1291590" y="4339590"/>
            <a:ext cx="571500" cy="198120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leichschenkliges Dreieck 9"/>
          <p:cNvSpPr/>
          <p:nvPr/>
        </p:nvSpPr>
        <p:spPr>
          <a:xfrm rot="5400000">
            <a:off x="1306830" y="5040630"/>
            <a:ext cx="571500" cy="198120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900087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4"/>
          <p:cNvSpPr txBox="1">
            <a:spLocks/>
          </p:cNvSpPr>
          <p:nvPr/>
        </p:nvSpPr>
        <p:spPr>
          <a:xfrm>
            <a:off x="407231" y="2323540"/>
            <a:ext cx="10554574" cy="2842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2400" b="1" dirty="0" smtClean="0">
                <a:solidFill>
                  <a:srgbClr val="002060"/>
                </a:solidFill>
                <a:latin typeface="+mj-lt"/>
              </a:rPr>
              <a:t>	Allgemeine </a:t>
            </a:r>
            <a:r>
              <a:rPr lang="de-DE" sz="2400" b="1" dirty="0">
                <a:solidFill>
                  <a:srgbClr val="002060"/>
                </a:solidFill>
                <a:latin typeface="+mj-lt"/>
              </a:rPr>
              <a:t>Nebenbestimmungen</a:t>
            </a:r>
          </a:p>
          <a:p>
            <a:pPr lvl="3">
              <a:lnSpc>
                <a:spcPct val="150000"/>
              </a:lnSpc>
              <a:spcBef>
                <a:spcPts val="1000"/>
              </a:spcBef>
            </a:pPr>
            <a:r>
              <a:rPr lang="de-DE" sz="2400" dirty="0">
                <a:solidFill>
                  <a:srgbClr val="002060"/>
                </a:solidFill>
                <a:latin typeface="+mj-lt"/>
              </a:rPr>
              <a:t>Detaillierte Regelungen zur Verausgabung von </a:t>
            </a:r>
            <a:r>
              <a:rPr lang="de-DE" sz="2400" dirty="0" smtClean="0">
                <a:solidFill>
                  <a:srgbClr val="002060"/>
                </a:solidFill>
                <a:latin typeface="+mj-lt"/>
              </a:rPr>
              <a:t>Mitteln</a:t>
            </a:r>
            <a:endParaRPr lang="de-DE" sz="1200" dirty="0">
              <a:solidFill>
                <a:srgbClr val="002060"/>
              </a:solidFill>
              <a:latin typeface="+mj-lt"/>
            </a:endParaRPr>
          </a:p>
          <a:p>
            <a:pPr lvl="3">
              <a:lnSpc>
                <a:spcPct val="150000"/>
              </a:lnSpc>
              <a:spcBef>
                <a:spcPts val="1000"/>
              </a:spcBef>
            </a:pPr>
            <a:r>
              <a:rPr lang="de-DE" sz="2400" dirty="0">
                <a:solidFill>
                  <a:srgbClr val="002060"/>
                </a:solidFill>
                <a:latin typeface="+mj-lt"/>
              </a:rPr>
              <a:t>Detaillierte Angaben zur Nachweisführung</a:t>
            </a:r>
            <a:endParaRPr lang="de-DE" sz="2400" b="1" dirty="0">
              <a:solidFill>
                <a:srgbClr val="002060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400" b="1" dirty="0">
                <a:solidFill>
                  <a:srgbClr val="002060"/>
                </a:solidFill>
                <a:latin typeface="+mj-lt"/>
              </a:rPr>
              <a:t>	       	</a:t>
            </a:r>
          </a:p>
        </p:txBody>
      </p:sp>
      <p:sp>
        <p:nvSpPr>
          <p:cNvPr id="7" name="Rechteck 6"/>
          <p:cNvSpPr/>
          <p:nvPr/>
        </p:nvSpPr>
        <p:spPr>
          <a:xfrm>
            <a:off x="1325880" y="458043"/>
            <a:ext cx="7452360" cy="6324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900" b="1" dirty="0" smtClean="0">
                <a:solidFill>
                  <a:srgbClr val="002060"/>
                </a:solidFill>
                <a:latin typeface="+mj-lt"/>
              </a:rPr>
              <a:t>Projektbewilligung – und jetzt?</a:t>
            </a:r>
            <a:endParaRPr lang="de-DE" sz="39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5760" y="426720"/>
            <a:ext cx="8686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</a:t>
            </a:r>
            <a:endParaRPr lang="de-DE" sz="39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2" name="Gleichschenkliges Dreieck 11"/>
          <p:cNvSpPr/>
          <p:nvPr/>
        </p:nvSpPr>
        <p:spPr>
          <a:xfrm rot="5400000">
            <a:off x="1322070" y="3242310"/>
            <a:ext cx="571500" cy="198120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Gleichschenkliges Dreieck 12"/>
          <p:cNvSpPr/>
          <p:nvPr/>
        </p:nvSpPr>
        <p:spPr>
          <a:xfrm rot="5400000">
            <a:off x="1337310" y="3943350"/>
            <a:ext cx="571500" cy="198120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08240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4"/>
          <p:cNvSpPr txBox="1">
            <a:spLocks/>
          </p:cNvSpPr>
          <p:nvPr/>
        </p:nvSpPr>
        <p:spPr>
          <a:xfrm>
            <a:off x="346271" y="2033980"/>
            <a:ext cx="10554574" cy="4077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3.1</a:t>
            </a:r>
            <a:r>
              <a:rPr lang="de-DE" sz="2400" b="1" dirty="0" smtClean="0">
                <a:solidFill>
                  <a:srgbClr val="002060"/>
                </a:solidFill>
                <a:latin typeface="+mj-lt"/>
              </a:rPr>
              <a:t>	</a:t>
            </a:r>
            <a:r>
              <a:rPr lang="de-DE" sz="2400" b="1" noProof="0" dirty="0" smtClean="0">
                <a:solidFill>
                  <a:srgbClr val="002060"/>
                </a:solidFill>
                <a:latin typeface="+mj-lt"/>
              </a:rPr>
              <a:t>Verwendungsnachweis</a:t>
            </a:r>
            <a:endParaRPr lang="de-DE" sz="2400" b="1" dirty="0">
              <a:solidFill>
                <a:srgbClr val="002060"/>
              </a:solidFill>
              <a:latin typeface="+mj-lt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de-DE" sz="2400" b="1" dirty="0">
                <a:solidFill>
                  <a:srgbClr val="002060"/>
                </a:solidFill>
                <a:latin typeface="+mj-lt"/>
              </a:rPr>
              <a:t>	</a:t>
            </a:r>
            <a:r>
              <a:rPr lang="de-DE" sz="2400" b="1" dirty="0" smtClean="0">
                <a:solidFill>
                  <a:srgbClr val="002060"/>
                </a:solidFill>
                <a:latin typeface="+mj-lt"/>
              </a:rPr>
              <a:t>- inhaltlich - </a:t>
            </a:r>
            <a:endParaRPr lang="de-DE" sz="2400" b="1" dirty="0">
              <a:solidFill>
                <a:srgbClr val="002060"/>
              </a:solidFill>
              <a:latin typeface="+mj-lt"/>
            </a:endParaRPr>
          </a:p>
          <a:p>
            <a:pPr lvl="3">
              <a:lnSpc>
                <a:spcPct val="150000"/>
              </a:lnSpc>
              <a:spcBef>
                <a:spcPts val="1000"/>
              </a:spcBef>
            </a:pPr>
            <a:r>
              <a:rPr lang="de-DE" sz="2400" dirty="0" smtClean="0">
                <a:solidFill>
                  <a:srgbClr val="002060"/>
                </a:solidFill>
                <a:latin typeface="+mj-lt"/>
              </a:rPr>
              <a:t>Zwischenbericht</a:t>
            </a:r>
            <a:endParaRPr lang="de-DE" sz="1200" dirty="0">
              <a:solidFill>
                <a:srgbClr val="002060"/>
              </a:solidFill>
              <a:latin typeface="+mj-lt"/>
            </a:endParaRPr>
          </a:p>
          <a:p>
            <a:pPr lvl="3">
              <a:lnSpc>
                <a:spcPct val="150000"/>
              </a:lnSpc>
              <a:spcBef>
                <a:spcPts val="1000"/>
              </a:spcBef>
            </a:pPr>
            <a:r>
              <a:rPr lang="de-DE" sz="2400" dirty="0">
                <a:solidFill>
                  <a:srgbClr val="002060"/>
                </a:solidFill>
                <a:latin typeface="+mj-lt"/>
              </a:rPr>
              <a:t>Sachbericht</a:t>
            </a:r>
            <a:endParaRPr lang="de-DE" sz="2400" b="1" dirty="0">
              <a:solidFill>
                <a:srgbClr val="002060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400" b="1" dirty="0">
                <a:solidFill>
                  <a:srgbClr val="002060"/>
                </a:solidFill>
                <a:latin typeface="+mj-lt"/>
              </a:rPr>
              <a:t>	       	</a:t>
            </a:r>
          </a:p>
        </p:txBody>
      </p:sp>
      <p:sp>
        <p:nvSpPr>
          <p:cNvPr id="7" name="Rechteck 6"/>
          <p:cNvSpPr/>
          <p:nvPr/>
        </p:nvSpPr>
        <p:spPr>
          <a:xfrm>
            <a:off x="1234440" y="187969"/>
            <a:ext cx="7452360" cy="11726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900" b="1" dirty="0" smtClean="0">
                <a:solidFill>
                  <a:srgbClr val="002060"/>
                </a:solidFill>
                <a:latin typeface="+mj-lt"/>
              </a:rPr>
              <a:t>Was ist aus der Zuwendung geworden?</a:t>
            </a:r>
            <a:endParaRPr lang="de-DE" sz="39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50520" y="167640"/>
            <a:ext cx="8686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</a:t>
            </a:r>
            <a:endParaRPr lang="de-DE" sz="39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1" name="Gleichschenkliges Dreieck 10"/>
          <p:cNvSpPr/>
          <p:nvPr/>
        </p:nvSpPr>
        <p:spPr>
          <a:xfrm rot="5400000">
            <a:off x="1322070" y="3653790"/>
            <a:ext cx="571500" cy="198120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Gleichschenkliges Dreieck 11"/>
          <p:cNvSpPr/>
          <p:nvPr/>
        </p:nvSpPr>
        <p:spPr>
          <a:xfrm rot="5400000">
            <a:off x="1322070" y="4339590"/>
            <a:ext cx="571500" cy="198120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08240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4"/>
          <p:cNvSpPr txBox="1">
            <a:spLocks/>
          </p:cNvSpPr>
          <p:nvPr/>
        </p:nvSpPr>
        <p:spPr>
          <a:xfrm>
            <a:off x="361511" y="2216860"/>
            <a:ext cx="10554574" cy="4077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3.</a:t>
            </a:r>
            <a:r>
              <a:rPr lang="de-DE" sz="2400" b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2</a:t>
            </a:r>
            <a:r>
              <a:rPr lang="de-DE" sz="2400" b="1" noProof="0" dirty="0" smtClean="0">
                <a:solidFill>
                  <a:srgbClr val="002060"/>
                </a:solidFill>
                <a:latin typeface="+mj-lt"/>
              </a:rPr>
              <a:t> 	Verwendungsnachweis</a:t>
            </a:r>
            <a:endParaRPr lang="de-DE" sz="2400" b="1" dirty="0">
              <a:solidFill>
                <a:srgbClr val="002060"/>
              </a:solidFill>
              <a:latin typeface="+mj-lt"/>
            </a:endParaRPr>
          </a:p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de-DE" sz="2400" b="1" dirty="0">
                <a:solidFill>
                  <a:srgbClr val="002060"/>
                </a:solidFill>
                <a:latin typeface="+mj-lt"/>
              </a:rPr>
              <a:t>	</a:t>
            </a:r>
            <a:r>
              <a:rPr lang="de-DE" sz="2400" b="1" dirty="0" smtClean="0">
                <a:solidFill>
                  <a:srgbClr val="002060"/>
                </a:solidFill>
                <a:latin typeface="+mj-lt"/>
              </a:rPr>
              <a:t>- finanziell - </a:t>
            </a:r>
            <a:endParaRPr lang="de-DE" sz="2400" b="1" dirty="0">
              <a:solidFill>
                <a:srgbClr val="002060"/>
              </a:solidFill>
              <a:latin typeface="+mj-lt"/>
            </a:endParaRPr>
          </a:p>
          <a:p>
            <a:pPr lvl="3">
              <a:lnSpc>
                <a:spcPct val="150000"/>
              </a:lnSpc>
              <a:spcBef>
                <a:spcPts val="1000"/>
              </a:spcBef>
            </a:pPr>
            <a:r>
              <a:rPr lang="de-DE" sz="2400" dirty="0">
                <a:solidFill>
                  <a:srgbClr val="002060"/>
                </a:solidFill>
                <a:latin typeface="+mj-lt"/>
              </a:rPr>
              <a:t>zahlenmäßiger </a:t>
            </a:r>
            <a:r>
              <a:rPr lang="de-DE" sz="2400" dirty="0" smtClean="0">
                <a:solidFill>
                  <a:srgbClr val="002060"/>
                </a:solidFill>
                <a:latin typeface="+mj-lt"/>
              </a:rPr>
              <a:t>Verwendungsnachweis</a:t>
            </a:r>
            <a:endParaRPr lang="de-DE" sz="1200" dirty="0">
              <a:solidFill>
                <a:srgbClr val="002060"/>
              </a:solidFill>
              <a:latin typeface="+mj-lt"/>
            </a:endParaRPr>
          </a:p>
          <a:p>
            <a:pPr lvl="3">
              <a:lnSpc>
                <a:spcPct val="150000"/>
              </a:lnSpc>
              <a:spcBef>
                <a:spcPts val="1000"/>
              </a:spcBef>
            </a:pPr>
            <a:r>
              <a:rPr lang="de-DE" sz="2400" dirty="0">
                <a:solidFill>
                  <a:srgbClr val="002060"/>
                </a:solidFill>
                <a:latin typeface="+mj-lt"/>
              </a:rPr>
              <a:t>gesamt Abrechnung des Projektes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400" b="1" dirty="0">
                <a:solidFill>
                  <a:srgbClr val="002060"/>
                </a:solidFill>
                <a:latin typeface="+mj-lt"/>
              </a:rPr>
              <a:t>	       	</a:t>
            </a:r>
          </a:p>
        </p:txBody>
      </p:sp>
      <p:sp>
        <p:nvSpPr>
          <p:cNvPr id="7" name="Rechteck 6"/>
          <p:cNvSpPr/>
          <p:nvPr/>
        </p:nvSpPr>
        <p:spPr>
          <a:xfrm>
            <a:off x="1234440" y="187969"/>
            <a:ext cx="7452360" cy="11726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3900" b="1" dirty="0" smtClean="0">
                <a:solidFill>
                  <a:srgbClr val="002060"/>
                </a:solidFill>
                <a:latin typeface="+mj-lt"/>
              </a:rPr>
              <a:t>Was ist aus der Zuwendung geworden?</a:t>
            </a:r>
            <a:endParaRPr lang="de-DE" sz="39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50520" y="152400"/>
            <a:ext cx="86868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3</a:t>
            </a:r>
            <a:endParaRPr lang="de-DE" sz="39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11" name="Gleichschenkliges Dreieck 10"/>
          <p:cNvSpPr/>
          <p:nvPr/>
        </p:nvSpPr>
        <p:spPr>
          <a:xfrm rot="5400000">
            <a:off x="1367790" y="3623310"/>
            <a:ext cx="571500" cy="198120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Gleichschenkliges Dreieck 11"/>
          <p:cNvSpPr/>
          <p:nvPr/>
        </p:nvSpPr>
        <p:spPr>
          <a:xfrm rot="5400000">
            <a:off x="1352550" y="4324350"/>
            <a:ext cx="571500" cy="198120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908240662"/>
      </p:ext>
    </p:extLst>
  </p:cSld>
  <p:clrMapOvr>
    <a:masterClrMapping/>
  </p:clrMapOvr>
</p:sld>
</file>

<file path=ppt/theme/theme1.xml><?xml version="1.0" encoding="utf-8"?>
<a:theme xmlns:a="http://schemas.openxmlformats.org/drawingml/2006/main" name="Con todos los log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A_IKMO_Praesentation_Vorlage_FINAL [Schreibgeschützt]" id="{D280FE7A-D689-4EBB-AFB0-8DEDC15987A8}" vid="{71F4656A-B69E-4FE0-B0A5-394436130AFA}"/>
    </a:ext>
  </a:extLst>
</a:theme>
</file>

<file path=ppt/theme/theme2.xml><?xml version="1.0" encoding="utf-8"?>
<a:theme xmlns:a="http://schemas.openxmlformats.org/drawingml/2006/main" name="Blanco con todos los log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A_IKMO_Praesentation_Vorlage_FINAL [Schreibgeschützt]" id="{D280FE7A-D689-4EBB-AFB0-8DEDC15987A8}" vid="{BDDD52BA-F096-4517-A2A4-6F7B44F41E12}"/>
    </a:ext>
  </a:extLst>
</a:theme>
</file>

<file path=ppt/theme/theme3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A_IKMO_Praesentation_Vorlage_FINAL [Schreibgeschützt]" id="{D280FE7A-D689-4EBB-AFB0-8DEDC15987A8}" vid="{C8A37C2B-B87F-4A45-9F4F-BE0A77222336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</Words>
  <Application>Microsoft Office PowerPoint</Application>
  <PresentationFormat>Benutzerdefiniert</PresentationFormat>
  <Paragraphs>87</Paragraphs>
  <Slides>11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Con todos los logos</vt:lpstr>
      <vt:lpstr>Blanco con todos los logos</vt:lpstr>
      <vt:lpstr>1_Office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Vielen Dank für die Aufmerksamkeit!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Bianca Monroy</dc:creator>
  <cp:lastModifiedBy>Sophia Schmidt</cp:lastModifiedBy>
  <cp:revision>153</cp:revision>
  <cp:lastPrinted>2016-04-07T07:36:13Z</cp:lastPrinted>
  <dcterms:created xsi:type="dcterms:W3CDTF">2016-04-04T06:56:47Z</dcterms:created>
  <dcterms:modified xsi:type="dcterms:W3CDTF">2019-11-12T14:11:58Z</dcterms:modified>
</cp:coreProperties>
</file>